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69" r:id="rId2"/>
  </p:sldIdLst>
  <p:sldSz cx="7556500" cy="10693400"/>
  <p:notesSz cx="6858000" cy="9144000"/>
  <p:embeddedFontLst>
    <p:embeddedFont>
      <p:font typeface="Montserrat" panose="00000500000000000000" pitchFamily="50" charset="0"/>
      <p:regular r:id="rId4"/>
    </p:embeddedFont>
    <p:embeddedFont>
      <p:font typeface="Montserrat Bold" panose="020B0604020202020204" charset="0"/>
      <p:regular r:id="rId5"/>
    </p:embeddedFont>
    <p:embeddedFont>
      <p:font typeface="Montserrat Extra-Bold" panose="020B0604020202020204" charset="0"/>
      <p:regular r:id="rId6"/>
    </p:embeddedFont>
    <p:embeddedFont>
      <p:font typeface="Montserrat Light" panose="00000400000000000000" pitchFamily="50" charset="0"/>
      <p:regular r:id="rId7"/>
    </p:embeddedFont>
    <p:embeddedFont>
      <p:font typeface="Montserrat Semi-Bold Bold" panose="020B0604020202020204" charset="0"/>
      <p:regular r:id="rId8"/>
    </p:embeddedFont>
    <p:embeddedFont>
      <p:font typeface="Montserrat Thin" panose="00000300000000000000" pitchFamily="50" charset="0"/>
      <p:regular r:id="rId9"/>
    </p:embeddedFont>
    <p:embeddedFont>
      <p:font typeface="Poppins Light" panose="00000400000000000000" pitchFamily="2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318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84AC2-1478-4D3E-A278-805AE76FA129}" type="datetimeFigureOut">
              <a:rPr lang="fr-FR" smtClean="0"/>
              <a:t>30/01/2025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605AF-6DA5-490B-AB07-4E73F8B1E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05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"/>
            <a:ext cx="7560000" cy="2686005"/>
            <a:chOff x="0" y="0"/>
            <a:chExt cx="2831996" cy="14519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1996" cy="1451997"/>
            </a:xfrm>
            <a:custGeom>
              <a:avLst/>
              <a:gdLst/>
              <a:ahLst/>
              <a:cxnLst/>
              <a:rect l="l" t="t" r="r" b="b"/>
              <a:pathLst>
                <a:path w="2831996" h="1451997">
                  <a:moveTo>
                    <a:pt x="0" y="0"/>
                  </a:moveTo>
                  <a:lnTo>
                    <a:pt x="2831996" y="0"/>
                  </a:lnTo>
                  <a:lnTo>
                    <a:pt x="2831996" y="1451997"/>
                  </a:lnTo>
                  <a:lnTo>
                    <a:pt x="0" y="1451997"/>
                  </a:lnTo>
                  <a:close/>
                </a:path>
              </a:pathLst>
            </a:custGeom>
            <a:solidFill>
              <a:srgbClr val="28235A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5716" tIns="35716" rIns="35716" bIns="35716" rtlCol="0" anchor="ctr"/>
            <a:lstStyle/>
            <a:p>
              <a:pPr algn="ctr">
                <a:lnSpc>
                  <a:spcPts val="201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54480" y="774700"/>
            <a:ext cx="6646168" cy="1767854"/>
            <a:chOff x="0" y="0"/>
            <a:chExt cx="2381837" cy="73224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81837" cy="732244"/>
            </a:xfrm>
            <a:custGeom>
              <a:avLst/>
              <a:gdLst/>
              <a:ahLst/>
              <a:cxnLst/>
              <a:rect l="l" t="t" r="r" b="b"/>
              <a:pathLst>
                <a:path w="2381837" h="732244">
                  <a:moveTo>
                    <a:pt x="0" y="0"/>
                  </a:moveTo>
                  <a:lnTo>
                    <a:pt x="2381837" y="0"/>
                  </a:lnTo>
                  <a:lnTo>
                    <a:pt x="2381837" y="732244"/>
                  </a:lnTo>
                  <a:lnTo>
                    <a:pt x="0" y="732244"/>
                  </a:lnTo>
                  <a:close/>
                </a:path>
              </a:pathLst>
            </a:custGeom>
            <a:solidFill>
              <a:srgbClr val="000000">
                <a:alpha val="34902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3048" y="8733029"/>
            <a:ext cx="128021" cy="1965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7496" y="10145660"/>
            <a:ext cx="133573" cy="10273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448857" y="2374228"/>
            <a:ext cx="511684" cy="0"/>
          </a:xfrm>
          <a:prstGeom prst="line">
            <a:avLst/>
          </a:prstGeom>
          <a:ln w="47625" cap="flat">
            <a:solidFill>
              <a:srgbClr val="96C0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1" name="AutoShape 11"/>
          <p:cNvSpPr/>
          <p:nvPr/>
        </p:nvSpPr>
        <p:spPr>
          <a:xfrm>
            <a:off x="273050" y="3199561"/>
            <a:ext cx="511684" cy="0"/>
          </a:xfrm>
          <a:prstGeom prst="line">
            <a:avLst/>
          </a:prstGeom>
          <a:ln w="47625" cap="flat">
            <a:solidFill>
              <a:srgbClr val="96C0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393504" y="-1739900"/>
            <a:ext cx="2354045" cy="23452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04000" y="927100"/>
            <a:ext cx="2494778" cy="2485422"/>
          </a:xfrm>
          <a:prstGeom prst="rect">
            <a:avLst/>
          </a:prstGeom>
        </p:spPr>
      </p:pic>
      <p:sp>
        <p:nvSpPr>
          <p:cNvPr id="15" name="Freeform 15"/>
          <p:cNvSpPr/>
          <p:nvPr/>
        </p:nvSpPr>
        <p:spPr>
          <a:xfrm>
            <a:off x="4327273" y="5575300"/>
            <a:ext cx="4262883" cy="399133"/>
          </a:xfrm>
          <a:custGeom>
            <a:avLst/>
            <a:gdLst/>
            <a:ahLst/>
            <a:cxnLst/>
            <a:rect l="l" t="t" r="r" b="b"/>
            <a:pathLst>
              <a:path w="1527721" h="143040">
                <a:moveTo>
                  <a:pt x="0" y="0"/>
                </a:moveTo>
                <a:lnTo>
                  <a:pt x="1527721" y="0"/>
                </a:lnTo>
                <a:lnTo>
                  <a:pt x="1527721" y="143040"/>
                </a:lnTo>
                <a:lnTo>
                  <a:pt x="0" y="143040"/>
                </a:lnTo>
                <a:close/>
              </a:path>
            </a:pathLst>
          </a:custGeom>
          <a:solidFill>
            <a:srgbClr val="0E2D3E"/>
          </a:solidFill>
        </p:spPr>
        <p:txBody>
          <a:bodyPr/>
          <a:lstStyle/>
          <a:p>
            <a:endParaRPr lang="fr-FR"/>
          </a:p>
        </p:txBody>
      </p:sp>
      <p:grpSp>
        <p:nvGrpSpPr>
          <p:cNvPr id="17" name="Group 17"/>
          <p:cNvGrpSpPr/>
          <p:nvPr/>
        </p:nvGrpSpPr>
        <p:grpSpPr>
          <a:xfrm>
            <a:off x="4239767" y="2451101"/>
            <a:ext cx="4262883" cy="3411652"/>
            <a:chOff x="0" y="0"/>
            <a:chExt cx="1578286" cy="126816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78286" cy="1268163"/>
            </a:xfrm>
            <a:custGeom>
              <a:avLst/>
              <a:gdLst/>
              <a:ahLst/>
              <a:cxnLst/>
              <a:rect l="l" t="t" r="r" b="b"/>
              <a:pathLst>
                <a:path w="1578286" h="1268163">
                  <a:moveTo>
                    <a:pt x="0" y="0"/>
                  </a:moveTo>
                  <a:lnTo>
                    <a:pt x="1578286" y="0"/>
                  </a:lnTo>
                  <a:lnTo>
                    <a:pt x="1578286" y="1268163"/>
                  </a:lnTo>
                  <a:lnTo>
                    <a:pt x="0" y="1268163"/>
                  </a:lnTo>
                  <a:close/>
                </a:path>
              </a:pathLst>
            </a:custGeom>
            <a:solidFill>
              <a:srgbClr val="B4431B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21" name="TextBox 21"/>
          <p:cNvSpPr txBox="1">
            <a:spLocks/>
          </p:cNvSpPr>
          <p:nvPr/>
        </p:nvSpPr>
        <p:spPr>
          <a:xfrm>
            <a:off x="4387850" y="3088112"/>
            <a:ext cx="3077496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fr-FR" sz="1050" b="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Société de </a:t>
            </a:r>
            <a:r>
              <a:rPr lang="fr-FR" sz="1050" b="1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conseil</a:t>
            </a:r>
            <a:r>
              <a:rPr lang="fr-FR" sz="1050" b="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et </a:t>
            </a:r>
            <a:r>
              <a:rPr lang="fr-FR" sz="1050" b="1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d'ingénierie</a:t>
            </a:r>
            <a:r>
              <a:rPr lang="fr-FR" sz="105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fr-FR" sz="1050" b="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indépendante de 50 collaborateurs située </a:t>
            </a:r>
          </a:p>
          <a:p>
            <a:pPr algn="l"/>
            <a:r>
              <a:rPr lang="fr-FR" sz="1050" b="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à Saint-Nazaire (44), Valence-TGV (26) et Toulouse (31), Akajoule accompagne </a:t>
            </a:r>
            <a:r>
              <a:rPr lang="fr-FR" sz="1050" b="1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la transition énergétique des entreprises </a:t>
            </a:r>
            <a:r>
              <a:rPr lang="fr-FR" sz="1050" b="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(Grands groupes, ETI, PME) </a:t>
            </a:r>
            <a:r>
              <a:rPr lang="fr-FR" sz="1050" b="1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et des territoires </a:t>
            </a:r>
            <a:r>
              <a:rPr lang="fr-FR" sz="1050" b="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(Collectivités, syndicats d'énergie) 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sz="1050" b="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Missions de conseil et d’accompagnement</a:t>
            </a:r>
          </a:p>
          <a:p>
            <a:pPr algn="just"/>
            <a:r>
              <a:rPr lang="fr-FR" sz="105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 </a:t>
            </a:r>
            <a:r>
              <a:rPr lang="fr-FR" sz="1050" b="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de la transition énergétique,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050" b="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Réduction de la consommation énergétique</a:t>
            </a:r>
          </a:p>
          <a:p>
            <a:pPr algn="l"/>
            <a:r>
              <a:rPr lang="fr-FR" sz="105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 </a:t>
            </a:r>
            <a:r>
              <a:rPr lang="fr-FR" sz="1050" b="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dans l’industrie, le bâtiment et les transports,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05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Développement des projets de production</a:t>
            </a:r>
          </a:p>
          <a:p>
            <a:pPr algn="l"/>
            <a:r>
              <a:rPr lang="fr-FR" sz="105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 d’énergies renouvelables : biomasse, solaire </a:t>
            </a:r>
          </a:p>
          <a:p>
            <a:pPr algn="l"/>
            <a:r>
              <a:rPr lang="fr-FR" sz="105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 et récupération de chaleur,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050" b="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 Déploiement de solutions digitales sur</a:t>
            </a:r>
            <a:endParaRPr lang="fr-FR" sz="105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  <a:p>
            <a:pPr algn="l"/>
            <a:r>
              <a:rPr lang="fr-FR" sz="105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  </a:t>
            </a:r>
            <a:r>
              <a:rPr lang="fr-FR" sz="1050" b="0" i="0" dirty="0">
                <a:solidFill>
                  <a:schemeClr val="bg1"/>
                </a:solidFill>
                <a:effectLst/>
                <a:latin typeface="Poppins Light" panose="00000400000000000000" pitchFamily="2" charset="0"/>
                <a:cs typeface="Poppins Light" panose="00000400000000000000" pitchFamily="2" charset="0"/>
              </a:rPr>
              <a:t>mesure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87850" y="2603500"/>
            <a:ext cx="2848896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Montserrat Semi-Bold Bold"/>
              </a:rPr>
              <a:t>AKAJOULE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165997" y="10024078"/>
            <a:ext cx="2494778" cy="2485422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528892" y="1467047"/>
            <a:ext cx="5535688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fr-FR" sz="2400" b="0" i="0" dirty="0">
                <a:solidFill>
                  <a:schemeClr val="bg1"/>
                </a:solidFill>
                <a:effectLst/>
                <a:latin typeface="Montserrat Bold" panose="020B0604020202020204" charset="0"/>
              </a:rPr>
              <a:t>Business </a:t>
            </a:r>
            <a:r>
              <a:rPr lang="fr-FR" sz="2400" b="0" i="0" dirty="0" err="1">
                <a:solidFill>
                  <a:schemeClr val="bg1"/>
                </a:solidFill>
                <a:effectLst/>
                <a:latin typeface="Montserrat Bold" panose="020B0604020202020204" charset="0"/>
              </a:rPr>
              <a:t>Developer</a:t>
            </a:r>
            <a:r>
              <a:rPr lang="fr-FR" sz="2400" b="0" i="0" dirty="0">
                <a:solidFill>
                  <a:schemeClr val="bg1"/>
                </a:solidFill>
                <a:effectLst/>
                <a:latin typeface="Montserrat Bold" panose="020B0604020202020204" charset="0"/>
              </a:rPr>
              <a:t>– </a:t>
            </a:r>
          </a:p>
          <a:p>
            <a:pPr algn="l"/>
            <a:r>
              <a:rPr lang="fr-FR" sz="2400" b="0" i="0" dirty="0" err="1">
                <a:solidFill>
                  <a:schemeClr val="bg1"/>
                </a:solidFill>
                <a:effectLst/>
                <a:latin typeface="Montserrat Bold" panose="020B0604020202020204" charset="0"/>
              </a:rPr>
              <a:t>Ingénieur.e</a:t>
            </a:r>
            <a:r>
              <a:rPr lang="fr-FR" sz="2400" b="0" i="0" dirty="0">
                <a:solidFill>
                  <a:schemeClr val="bg1"/>
                </a:solidFill>
                <a:effectLst/>
                <a:latin typeface="Montserrat Bold" panose="020B0604020202020204" charset="0"/>
              </a:rPr>
              <a:t> d’Affaires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73050" y="2892966"/>
            <a:ext cx="2795481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</a:pPr>
            <a:r>
              <a:rPr lang="en-US" sz="1400" spc="-54" dirty="0">
                <a:solidFill>
                  <a:srgbClr val="0E2D3E"/>
                </a:solidFill>
                <a:latin typeface="Montserrat Extra-Bold"/>
              </a:rPr>
              <a:t>MISSIONS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387850" y="6952392"/>
            <a:ext cx="2971800" cy="2627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fr-FR" sz="1100" b="0" i="0" dirty="0">
                <a:solidFill>
                  <a:srgbClr val="232558"/>
                </a:solidFill>
                <a:effectLst/>
                <a:latin typeface="Montserrat Light" panose="00000400000000000000" pitchFamily="50" charset="0"/>
                <a:cs typeface="Poppins Light" panose="00000400000000000000" pitchFamily="2" charset="0"/>
              </a:rPr>
              <a:t>Vous êtes en Bac+4/5 en école de commerce, à l’université ou dans un cursus technique avec un master commercial.</a:t>
            </a:r>
          </a:p>
          <a:p>
            <a:pPr algn="l">
              <a:lnSpc>
                <a:spcPct val="120000"/>
              </a:lnSpc>
            </a:pPr>
            <a:r>
              <a:rPr lang="fr-FR" sz="1100" b="0" i="0" dirty="0">
                <a:solidFill>
                  <a:srgbClr val="232558"/>
                </a:solidFill>
                <a:effectLst/>
                <a:latin typeface="Montserrat Light" panose="00000400000000000000" pitchFamily="50" charset="0"/>
                <a:cs typeface="Poppins Light" panose="00000400000000000000" pitchFamily="2" charset="0"/>
              </a:rPr>
              <a:t>Vous avez des notions sur les techniques commerciales et la fidélisation client. Vous avez un attrait pour le secteur de l’énergie et de la data.</a:t>
            </a:r>
          </a:p>
          <a:p>
            <a:pPr algn="l">
              <a:lnSpc>
                <a:spcPct val="120000"/>
              </a:lnSpc>
            </a:pPr>
            <a:r>
              <a:rPr lang="fr-FR" sz="1100" dirty="0">
                <a:solidFill>
                  <a:srgbClr val="232558"/>
                </a:solidFill>
                <a:latin typeface="Montserrat Light" panose="00000400000000000000" pitchFamily="50" charset="0"/>
                <a:cs typeface="Poppins Light" panose="00000400000000000000" pitchFamily="2" charset="0"/>
              </a:rPr>
              <a:t>Vous êtes rigoureux.se, force de proposition, vous aimez travailler en autonomie. </a:t>
            </a:r>
          </a:p>
          <a:p>
            <a:pPr algn="l">
              <a:lnSpc>
                <a:spcPct val="120000"/>
              </a:lnSpc>
            </a:pPr>
            <a:r>
              <a:rPr lang="fr-FR" sz="1100" dirty="0">
                <a:solidFill>
                  <a:srgbClr val="232558"/>
                </a:solidFill>
                <a:latin typeface="Montserrat Light" panose="00000400000000000000" pitchFamily="50" charset="0"/>
                <a:cs typeface="Poppins Light" panose="00000400000000000000" pitchFamily="2" charset="0"/>
              </a:rPr>
              <a:t>Vous faites preuve de rigueur et savez prendre du recul.</a:t>
            </a:r>
            <a:br>
              <a:rPr lang="fr-FR" sz="1100" dirty="0">
                <a:solidFill>
                  <a:srgbClr val="232558"/>
                </a:solidFill>
                <a:latin typeface="Montserrat Light" panose="00000400000000000000" pitchFamily="50" charset="0"/>
                <a:cs typeface="Poppins Light" panose="00000400000000000000" pitchFamily="2" charset="0"/>
              </a:rPr>
            </a:br>
            <a:r>
              <a:rPr lang="fr-FR" sz="1100" dirty="0">
                <a:solidFill>
                  <a:srgbClr val="232558"/>
                </a:solidFill>
                <a:latin typeface="Montserrat Light" panose="00000400000000000000" pitchFamily="50" charset="0"/>
                <a:cs typeface="Poppins Light" panose="00000400000000000000" pitchFamily="2" charset="0"/>
              </a:rPr>
              <a:t>Vous êtes à l’aise à l’écrit comme à l’oral.</a:t>
            </a:r>
            <a:endParaRPr lang="fr-FR" sz="1100" b="0" i="0" dirty="0">
              <a:solidFill>
                <a:srgbClr val="232558"/>
              </a:solidFill>
              <a:effectLst/>
              <a:latin typeface="Montserrat Light" panose="00000400000000000000" pitchFamily="50" charset="0"/>
              <a:cs typeface="Poppins Light" panose="00000400000000000000" pitchFamily="2" charset="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381545" y="6337300"/>
            <a:ext cx="2085847" cy="35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414"/>
              </a:lnSpc>
            </a:pPr>
            <a:r>
              <a:rPr lang="en-US" sz="1400" dirty="0">
                <a:solidFill>
                  <a:srgbClr val="0E2D3E"/>
                </a:solidFill>
                <a:latin typeface="Montserrat Extra-Bold"/>
              </a:rPr>
              <a:t>COMPÉTENCES ET QUALITÉS REQUISES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7865" y="8733029"/>
            <a:ext cx="3300385" cy="1717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 spc="-22" dirty="0" err="1">
                <a:solidFill>
                  <a:srgbClr val="0E2D3E"/>
                </a:solidFill>
                <a:latin typeface="Montserrat" panose="00000500000000000000" pitchFamily="50" charset="0"/>
                <a:cs typeface="Poppins Medium" panose="00000600000000000000" pitchFamily="2" charset="0"/>
              </a:rPr>
              <a:t>Localisation</a:t>
            </a:r>
            <a:r>
              <a:rPr lang="en-US" sz="1100" spc="-22" dirty="0">
                <a:solidFill>
                  <a:srgbClr val="0E2D3E"/>
                </a:solidFill>
                <a:latin typeface="Montserrat" panose="00000500000000000000" pitchFamily="50" charset="0"/>
                <a:cs typeface="Poppins Light" panose="00000400000000000000" pitchFamily="2" charset="0"/>
              </a:rPr>
              <a:t> : </a:t>
            </a:r>
            <a:r>
              <a:rPr lang="en-US" sz="1100" spc="-22" dirty="0">
                <a:solidFill>
                  <a:srgbClr val="0E2D3E"/>
                </a:solidFill>
                <a:latin typeface="Montserrat Light" panose="00000400000000000000" pitchFamily="50" charset="0"/>
                <a:cs typeface="Poppins Light" panose="00000400000000000000" pitchFamily="2" charset="0"/>
              </a:rPr>
              <a:t>Valence-TGV (26)</a:t>
            </a:r>
            <a:r>
              <a:rPr lang="en-US" sz="1100" spc="-22" dirty="0">
                <a:solidFill>
                  <a:srgbClr val="0E2D3E"/>
                </a:solidFill>
                <a:latin typeface="Montserrat Light" panose="00000400000000000000" pitchFamily="50" charset="0"/>
              </a:rPr>
              <a:t> , avec </a:t>
            </a:r>
            <a:r>
              <a:rPr lang="en-US" sz="1100" spc="-22" dirty="0" err="1">
                <a:solidFill>
                  <a:srgbClr val="0E2D3E"/>
                </a:solidFill>
                <a:latin typeface="Montserrat Light" panose="00000400000000000000" pitchFamily="50" charset="0"/>
              </a:rPr>
              <a:t>possibilité</a:t>
            </a:r>
            <a:r>
              <a:rPr lang="en-US" sz="1100" spc="-22" dirty="0">
                <a:solidFill>
                  <a:srgbClr val="0E2D3E"/>
                </a:solidFill>
                <a:latin typeface="Montserrat Light" panose="00000400000000000000" pitchFamily="50" charset="0"/>
              </a:rPr>
              <a:t> de </a:t>
            </a:r>
            <a:r>
              <a:rPr lang="en-US" sz="1100" spc="-22" dirty="0" err="1">
                <a:solidFill>
                  <a:srgbClr val="0E2D3E"/>
                </a:solidFill>
                <a:latin typeface="Montserrat Light" panose="00000400000000000000" pitchFamily="50" charset="0"/>
              </a:rPr>
              <a:t>télétravail</a:t>
            </a:r>
            <a:r>
              <a:rPr lang="en-US" sz="1100" spc="-22" dirty="0">
                <a:solidFill>
                  <a:srgbClr val="0E2D3E"/>
                </a:solidFill>
                <a:latin typeface="Montserrat Light" panose="00000400000000000000" pitchFamily="50" charset="0"/>
              </a:rPr>
              <a:t>. </a:t>
            </a:r>
            <a:r>
              <a:rPr lang="en-US" sz="1100" spc="-22" dirty="0" err="1">
                <a:solidFill>
                  <a:srgbClr val="0E2D3E"/>
                </a:solidFill>
                <a:latin typeface="Montserrat Light" panose="00000400000000000000" pitchFamily="50" charset="0"/>
              </a:rPr>
              <a:t>Déplacements</a:t>
            </a:r>
            <a:r>
              <a:rPr lang="en-US" sz="1100" spc="-22" dirty="0">
                <a:solidFill>
                  <a:srgbClr val="0E2D3E"/>
                </a:solidFill>
                <a:latin typeface="Montserrat Light" panose="00000400000000000000" pitchFamily="50" charset="0"/>
              </a:rPr>
              <a:t> sur site à </a:t>
            </a:r>
            <a:r>
              <a:rPr lang="en-US" sz="1100" spc="-22" dirty="0" err="1">
                <a:solidFill>
                  <a:srgbClr val="0E2D3E"/>
                </a:solidFill>
                <a:latin typeface="Montserrat Light" panose="00000400000000000000" pitchFamily="50" charset="0"/>
              </a:rPr>
              <a:t>prévoir</a:t>
            </a:r>
            <a:endParaRPr lang="en-US" sz="1100" spc="-22" dirty="0">
              <a:solidFill>
                <a:srgbClr val="0E2D3E"/>
              </a:solidFill>
              <a:latin typeface="Montserrat Light" panose="00000400000000000000" pitchFamily="50" charset="0"/>
            </a:endParaRPr>
          </a:p>
          <a:p>
            <a:pPr>
              <a:lnSpc>
                <a:spcPts val="1540"/>
              </a:lnSpc>
            </a:pPr>
            <a:r>
              <a:rPr lang="en-US" sz="1100" spc="-22" dirty="0" err="1">
                <a:solidFill>
                  <a:srgbClr val="0E2D3E"/>
                </a:solidFill>
                <a:latin typeface="Montserrat" panose="00000500000000000000" pitchFamily="50" charset="0"/>
              </a:rPr>
              <a:t>Contrat</a:t>
            </a:r>
            <a:r>
              <a:rPr lang="en-US" sz="1100" spc="-22" dirty="0">
                <a:solidFill>
                  <a:srgbClr val="0E2D3E"/>
                </a:solidFill>
                <a:latin typeface="Montserrat Thin" panose="00000300000000000000" pitchFamily="50" charset="0"/>
              </a:rPr>
              <a:t> : </a:t>
            </a:r>
            <a:r>
              <a:rPr lang="en-US" sz="1100" spc="-22" dirty="0">
                <a:solidFill>
                  <a:srgbClr val="0E2D3E"/>
                </a:solidFill>
                <a:latin typeface="Montserrat Light" panose="00000400000000000000" pitchFamily="50" charset="0"/>
              </a:rPr>
              <a:t>CDI</a:t>
            </a:r>
          </a:p>
          <a:p>
            <a:pPr>
              <a:lnSpc>
                <a:spcPts val="1540"/>
              </a:lnSpc>
            </a:pPr>
            <a:r>
              <a:rPr lang="en-US" sz="1100" spc="-22" dirty="0" err="1">
                <a:solidFill>
                  <a:srgbClr val="0E2D3E"/>
                </a:solidFill>
                <a:latin typeface="Montserrat" panose="00000500000000000000" pitchFamily="50" charset="0"/>
              </a:rPr>
              <a:t>Statut</a:t>
            </a:r>
            <a:r>
              <a:rPr lang="en-US" sz="1100" spc="-22" dirty="0">
                <a:solidFill>
                  <a:srgbClr val="0E2D3E"/>
                </a:solidFill>
                <a:latin typeface="Montserrat Thin" panose="00000300000000000000" pitchFamily="50" charset="0"/>
              </a:rPr>
              <a:t> : </a:t>
            </a:r>
            <a:r>
              <a:rPr lang="en-US" sz="1100" spc="-22" dirty="0">
                <a:solidFill>
                  <a:srgbClr val="0E2D3E"/>
                </a:solidFill>
                <a:latin typeface="Montserrat Light" panose="00000400000000000000" pitchFamily="50" charset="0"/>
              </a:rPr>
              <a:t>CADRE</a:t>
            </a:r>
          </a:p>
          <a:p>
            <a:pPr>
              <a:lnSpc>
                <a:spcPts val="1540"/>
              </a:lnSpc>
            </a:pPr>
            <a:r>
              <a:rPr lang="en-US" sz="1100" spc="-22" dirty="0" err="1">
                <a:solidFill>
                  <a:srgbClr val="0E2D3E"/>
                </a:solidFill>
                <a:latin typeface="Montserrat" panose="00000500000000000000" pitchFamily="50" charset="0"/>
              </a:rPr>
              <a:t>Disponibilité</a:t>
            </a:r>
            <a:r>
              <a:rPr lang="en-US" sz="1100" spc="-22" dirty="0">
                <a:solidFill>
                  <a:srgbClr val="0E2D3E"/>
                </a:solidFill>
                <a:latin typeface="Montserrat" panose="00000500000000000000" pitchFamily="50" charset="0"/>
              </a:rPr>
              <a:t> : </a:t>
            </a:r>
            <a:r>
              <a:rPr lang="en-US" sz="1100" spc="-22" dirty="0" err="1">
                <a:solidFill>
                  <a:srgbClr val="0E2D3E"/>
                </a:solidFill>
                <a:latin typeface="Montserrat Light" panose="00000400000000000000" pitchFamily="50" charset="0"/>
              </a:rPr>
              <a:t>dès</a:t>
            </a:r>
            <a:r>
              <a:rPr lang="en-US" sz="1100" spc="-22" dirty="0">
                <a:solidFill>
                  <a:srgbClr val="0E2D3E"/>
                </a:solidFill>
                <a:latin typeface="Montserrat Light" panose="00000400000000000000" pitchFamily="50" charset="0"/>
              </a:rPr>
              <a:t> que possible</a:t>
            </a:r>
            <a:br>
              <a:rPr lang="en-US" sz="1100" spc="-22" dirty="0">
                <a:solidFill>
                  <a:srgbClr val="0E2D3E"/>
                </a:solidFill>
                <a:latin typeface="Montserrat Thin" panose="00000300000000000000" pitchFamily="50" charset="0"/>
              </a:rPr>
            </a:br>
            <a:r>
              <a:rPr lang="en-US" sz="1100" spc="-22" dirty="0" err="1">
                <a:solidFill>
                  <a:srgbClr val="0E2D3E"/>
                </a:solidFill>
                <a:latin typeface="Montserrat" panose="00000500000000000000" pitchFamily="50" charset="0"/>
              </a:rPr>
              <a:t>Salaire</a:t>
            </a:r>
            <a:r>
              <a:rPr lang="en-US" sz="1100" spc="-22" dirty="0">
                <a:solidFill>
                  <a:srgbClr val="0E2D3E"/>
                </a:solidFill>
                <a:latin typeface="Montserrat" panose="00000500000000000000" pitchFamily="50" charset="0"/>
              </a:rPr>
              <a:t> : </a:t>
            </a:r>
            <a:r>
              <a:rPr lang="fr-FR" sz="1100" b="0" i="0" dirty="0">
                <a:solidFill>
                  <a:srgbClr val="232558"/>
                </a:solidFill>
                <a:effectLst/>
                <a:latin typeface="Montserrat Light" panose="00000400000000000000" pitchFamily="50" charset="0"/>
              </a:rPr>
              <a:t>à définir selon profil</a:t>
            </a:r>
            <a:endParaRPr lang="en-US" sz="1100" spc="-22" dirty="0">
              <a:solidFill>
                <a:srgbClr val="0E2D3E"/>
              </a:solidFill>
              <a:latin typeface="Montserrat Light" panose="00000400000000000000" pitchFamily="50" charset="0"/>
            </a:endParaRPr>
          </a:p>
          <a:p>
            <a:pPr>
              <a:lnSpc>
                <a:spcPts val="1540"/>
              </a:lnSpc>
            </a:pPr>
            <a:endParaRPr lang="en-US" sz="200" spc="-22" dirty="0">
              <a:solidFill>
                <a:srgbClr val="0E2D3E"/>
              </a:solidFill>
              <a:latin typeface="Montserrat"/>
            </a:endParaRPr>
          </a:p>
          <a:p>
            <a:pPr>
              <a:lnSpc>
                <a:spcPts val="1540"/>
              </a:lnSpc>
            </a:pPr>
            <a:r>
              <a:rPr lang="en-US" sz="1100" spc="-22" dirty="0">
                <a:solidFill>
                  <a:srgbClr val="0E2D3E"/>
                </a:solidFill>
                <a:latin typeface="Montserrat"/>
              </a:rPr>
              <a:t>Candidature (CV &amp; </a:t>
            </a:r>
            <a:r>
              <a:rPr lang="en-US" sz="1100" spc="-22" dirty="0" err="1">
                <a:solidFill>
                  <a:srgbClr val="0E2D3E"/>
                </a:solidFill>
                <a:latin typeface="Montserrat"/>
              </a:rPr>
              <a:t>lettre</a:t>
            </a:r>
            <a:r>
              <a:rPr lang="en-US" sz="1100" spc="-22" dirty="0">
                <a:solidFill>
                  <a:srgbClr val="0E2D3E"/>
                </a:solidFill>
                <a:latin typeface="Montserrat"/>
              </a:rPr>
              <a:t> de motivation) </a:t>
            </a:r>
          </a:p>
          <a:p>
            <a:pPr>
              <a:lnSpc>
                <a:spcPts val="1540"/>
              </a:lnSpc>
            </a:pPr>
            <a:r>
              <a:rPr lang="en-US" sz="1100" spc="-22" dirty="0">
                <a:solidFill>
                  <a:srgbClr val="C7471D"/>
                </a:solidFill>
                <a:latin typeface="Montserrat Bold"/>
              </a:rPr>
              <a:t>recrutement@akajoule.com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73048" y="3350166"/>
            <a:ext cx="3809239" cy="4457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fr-FR" sz="1100" b="0" i="0" dirty="0">
                <a:solidFill>
                  <a:srgbClr val="232558"/>
                </a:solidFill>
                <a:effectLst/>
                <a:latin typeface="Montserrat Light" panose="00000400000000000000" pitchFamily="50" charset="0"/>
                <a:cs typeface="Poppins Light" panose="00000400000000000000" pitchFamily="2" charset="0"/>
              </a:rPr>
              <a:t>Dans le cadre du développement de notre agence située à Valence-TGV (26), Akajoule propose un poste de Business </a:t>
            </a:r>
            <a:r>
              <a:rPr lang="fr-FR" sz="1100" b="0" i="0" dirty="0" err="1">
                <a:solidFill>
                  <a:srgbClr val="232558"/>
                </a:solidFill>
                <a:effectLst/>
                <a:latin typeface="Montserrat Light" panose="00000400000000000000" pitchFamily="50" charset="0"/>
                <a:cs typeface="Poppins Light" panose="00000400000000000000" pitchFamily="2" charset="0"/>
              </a:rPr>
              <a:t>Developer</a:t>
            </a:r>
            <a:r>
              <a:rPr lang="fr-FR" sz="1100" b="0" i="0" dirty="0">
                <a:solidFill>
                  <a:srgbClr val="232558"/>
                </a:solidFill>
                <a:effectLst/>
                <a:latin typeface="Montserrat Light" panose="00000400000000000000" pitchFamily="50" charset="0"/>
                <a:cs typeface="Poppins Light" panose="00000400000000000000" pitchFamily="2" charset="0"/>
              </a:rPr>
              <a:t>. </a:t>
            </a:r>
            <a:r>
              <a:rPr lang="fr-FR" sz="1100" b="0" i="0" dirty="0" err="1">
                <a:solidFill>
                  <a:srgbClr val="232558"/>
                </a:solidFill>
                <a:effectLst/>
                <a:latin typeface="Montserrat Light" panose="00000400000000000000" pitchFamily="50" charset="0"/>
                <a:cs typeface="Poppins Light" panose="00000400000000000000" pitchFamily="2" charset="0"/>
              </a:rPr>
              <a:t>Rattaché.e</a:t>
            </a:r>
            <a:r>
              <a:rPr lang="fr-FR" sz="1100" b="0" i="0" dirty="0">
                <a:solidFill>
                  <a:srgbClr val="232558"/>
                </a:solidFill>
                <a:effectLst/>
                <a:latin typeface="Montserrat Light" panose="00000400000000000000" pitchFamily="50" charset="0"/>
                <a:cs typeface="Poppins Light" panose="00000400000000000000" pitchFamily="2" charset="0"/>
              </a:rPr>
              <a:t> au </a:t>
            </a:r>
            <a:r>
              <a:rPr lang="fr-FR" sz="1100" dirty="0">
                <a:solidFill>
                  <a:srgbClr val="232558"/>
                </a:solidFill>
                <a:latin typeface="Montserrat Light" panose="00000400000000000000" pitchFamily="50" charset="0"/>
                <a:cs typeface="Poppins Light" panose="00000400000000000000" pitchFamily="2" charset="0"/>
              </a:rPr>
              <a:t>Département commercial, et pour le secteur Sud-Est, vous mènerez les missions suivantes : </a:t>
            </a:r>
            <a:endParaRPr lang="fr-FR" sz="1100" b="0" i="0" dirty="0">
              <a:solidFill>
                <a:srgbClr val="232558"/>
              </a:solidFill>
              <a:effectLst/>
              <a:latin typeface="Montserrat Light" panose="00000400000000000000" pitchFamily="50" charset="0"/>
              <a:cs typeface="Poppins Light" panose="00000400000000000000" pitchFamily="2" charset="0"/>
            </a:endParaRPr>
          </a:p>
          <a:p>
            <a:pPr algn="just">
              <a:lnSpc>
                <a:spcPct val="110000"/>
              </a:lnSpc>
            </a:pPr>
            <a:r>
              <a:rPr lang="fr-FR" sz="1100" dirty="0">
                <a:solidFill>
                  <a:srgbClr val="232558"/>
                </a:solidFill>
                <a:latin typeface="Montserrat Light" panose="00000400000000000000" pitchFamily="50" charset="0"/>
                <a:cs typeface="Poppins Light" panose="00000400000000000000" pitchFamily="2" charset="0"/>
              </a:rPr>
              <a:t>- En adéquation avec la stratégie commerciale, développer le portefeuille client et animer les actions commerciales sur le périmètre,-</a:t>
            </a:r>
          </a:p>
          <a:p>
            <a:pPr algn="just">
              <a:lnSpc>
                <a:spcPct val="110000"/>
              </a:lnSpc>
            </a:pPr>
            <a:r>
              <a:rPr lang="fr-FR" sz="1100" dirty="0">
                <a:solidFill>
                  <a:srgbClr val="232558"/>
                </a:solidFill>
                <a:latin typeface="Montserrat Light" panose="00000400000000000000" pitchFamily="50" charset="0"/>
                <a:cs typeface="Poppins Light" panose="00000400000000000000" pitchFamily="2" charset="0"/>
              </a:rPr>
              <a:t>- Prospecter, identifier et répondre aux appels d’offres en collaboration avec l’équipe opérationnelle et R&amp;D,</a:t>
            </a:r>
          </a:p>
          <a:p>
            <a:pPr algn="just">
              <a:lnSpc>
                <a:spcPct val="110000"/>
              </a:lnSpc>
            </a:pPr>
            <a:r>
              <a:rPr lang="fr-FR" sz="1100" dirty="0">
                <a:solidFill>
                  <a:srgbClr val="232558"/>
                </a:solidFill>
                <a:latin typeface="Montserrat Light" panose="00000400000000000000" pitchFamily="50" charset="0"/>
                <a:cs typeface="Poppins Light" panose="00000400000000000000" pitchFamily="2" charset="0"/>
              </a:rPr>
              <a:t>- Analyser et caractériser les besoins et les attentes du client pour apporter des solutions techniques, financières et humaines adaptées,</a:t>
            </a:r>
          </a:p>
          <a:p>
            <a:pPr algn="just">
              <a:lnSpc>
                <a:spcPct val="110000"/>
              </a:lnSpc>
            </a:pPr>
            <a:r>
              <a:rPr lang="fr-FR" sz="1100" dirty="0">
                <a:solidFill>
                  <a:srgbClr val="232558"/>
                </a:solidFill>
                <a:latin typeface="Montserrat Light" panose="00000400000000000000" pitchFamily="50" charset="0"/>
                <a:cs typeface="Poppins Light" panose="00000400000000000000" pitchFamily="2" charset="0"/>
              </a:rPr>
              <a:t>- Réaliser la passation des projets gagnés aux équipes opérationnelles,-</a:t>
            </a:r>
          </a:p>
          <a:p>
            <a:pPr algn="just">
              <a:lnSpc>
                <a:spcPct val="110000"/>
              </a:lnSpc>
            </a:pPr>
            <a:r>
              <a:rPr lang="fr-FR" sz="1100" dirty="0">
                <a:solidFill>
                  <a:srgbClr val="232558"/>
                </a:solidFill>
                <a:latin typeface="Montserrat Light" panose="00000400000000000000" pitchFamily="50" charset="0"/>
                <a:cs typeface="Poppins Light" panose="00000400000000000000" pitchFamily="2" charset="0"/>
              </a:rPr>
              <a:t>- Tout au long des projets en cours de réalisation, entretenir la relation avec le client</a:t>
            </a:r>
          </a:p>
          <a:p>
            <a:pPr algn="just">
              <a:lnSpc>
                <a:spcPct val="110000"/>
              </a:lnSpc>
            </a:pPr>
            <a:r>
              <a:rPr lang="fr-FR" sz="1100" dirty="0">
                <a:solidFill>
                  <a:srgbClr val="232558"/>
                </a:solidFill>
                <a:latin typeface="Montserrat Light" panose="00000400000000000000" pitchFamily="50" charset="0"/>
                <a:cs typeface="Poppins Light" panose="00000400000000000000" pitchFamily="2" charset="0"/>
              </a:rPr>
              <a:t>- Participer à l’animation commerciale, aux actions de communication et de représentation de la société à l’extérieur :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32558"/>
                </a:solidFill>
                <a:latin typeface="Montserrat Light" panose="00000400000000000000" pitchFamily="50" charset="0"/>
                <a:cs typeface="Poppins Light" panose="00000400000000000000" pitchFamily="2" charset="0"/>
              </a:rPr>
              <a:t>Promotion d’Akajoule sur les thématiques des différents pôles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32558"/>
                </a:solidFill>
                <a:latin typeface="Montserrat Light" panose="00000400000000000000" pitchFamily="50" charset="0"/>
                <a:cs typeface="Poppins Light" panose="00000400000000000000" pitchFamily="2" charset="0"/>
              </a:rPr>
              <a:t>Animation au sein des différents réseaux</a:t>
            </a:r>
          </a:p>
          <a:p>
            <a:pPr marL="171450" indent="-1714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r-FR" sz="1100" dirty="0">
                <a:solidFill>
                  <a:srgbClr val="232558"/>
                </a:solidFill>
                <a:latin typeface="Montserrat Light" panose="00000400000000000000" pitchFamily="50" charset="0"/>
                <a:cs typeface="Poppins Light" panose="00000400000000000000" pitchFamily="2" charset="0"/>
              </a:rPr>
              <a:t>Capter des prospects et/ou partenaires</a:t>
            </a:r>
          </a:p>
        </p:txBody>
      </p:sp>
      <p:sp>
        <p:nvSpPr>
          <p:cNvPr id="29" name="AutoShape 29"/>
          <p:cNvSpPr/>
          <p:nvPr/>
        </p:nvSpPr>
        <p:spPr>
          <a:xfrm>
            <a:off x="4387849" y="6837680"/>
            <a:ext cx="407947" cy="0"/>
          </a:xfrm>
          <a:prstGeom prst="line">
            <a:avLst/>
          </a:prstGeom>
          <a:ln w="47625" cap="flat">
            <a:solidFill>
              <a:srgbClr val="96C0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0" name="AutoShape 30"/>
          <p:cNvSpPr/>
          <p:nvPr/>
        </p:nvSpPr>
        <p:spPr>
          <a:xfrm>
            <a:off x="276648" y="8590280"/>
            <a:ext cx="511684" cy="0"/>
          </a:xfrm>
          <a:prstGeom prst="line">
            <a:avLst/>
          </a:prstGeom>
          <a:ln w="47625" cap="flat">
            <a:solidFill>
              <a:srgbClr val="96C01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1" name="TextBox 31"/>
          <p:cNvSpPr txBox="1"/>
          <p:nvPr/>
        </p:nvSpPr>
        <p:spPr>
          <a:xfrm>
            <a:off x="273048" y="8089900"/>
            <a:ext cx="2638003" cy="357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14"/>
              </a:lnSpc>
            </a:pPr>
            <a:r>
              <a:rPr lang="en-US" sz="1400" dirty="0">
                <a:solidFill>
                  <a:srgbClr val="0E2D3E"/>
                </a:solidFill>
                <a:latin typeface="Montserrat Extra-Bold"/>
              </a:rPr>
              <a:t>INFORMATIONS</a:t>
            </a:r>
          </a:p>
          <a:p>
            <a:pPr marL="0" lvl="0" indent="0" algn="l">
              <a:lnSpc>
                <a:spcPts val="1414"/>
              </a:lnSpc>
            </a:pPr>
            <a:r>
              <a:rPr lang="en-US" sz="1400" dirty="0">
                <a:solidFill>
                  <a:srgbClr val="0E2D3E"/>
                </a:solidFill>
                <a:latin typeface="Montserrat Extra-Bold"/>
              </a:rPr>
              <a:t>COMPLÉMENTAIRES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59330" y="1191343"/>
            <a:ext cx="2064916" cy="143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1"/>
              </a:lnSpc>
              <a:spcBef>
                <a:spcPct val="0"/>
              </a:spcBef>
            </a:pPr>
            <a:r>
              <a:rPr lang="en-US" sz="1100" dirty="0">
                <a:solidFill>
                  <a:srgbClr val="FFFFFF"/>
                </a:solidFill>
                <a:latin typeface="Montserrat Light" panose="00000400000000000000" pitchFamily="50" charset="0"/>
              </a:rPr>
              <a:t>CONTRAT : CDI</a:t>
            </a:r>
          </a:p>
        </p:txBody>
      </p:sp>
    </p:spTree>
    <p:extLst>
      <p:ext uri="{BB962C8B-B14F-4D97-AF65-F5344CB8AC3E}">
        <p14:creationId xmlns:p14="http://schemas.microsoft.com/office/powerpoint/2010/main" val="1467174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429</Words>
  <Application>Microsoft Office PowerPoint</Application>
  <PresentationFormat>Personnalisé</PresentationFormat>
  <Paragraphs>40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2" baseType="lpstr">
      <vt:lpstr>Montserrat Extra-Bold</vt:lpstr>
      <vt:lpstr>Aptos</vt:lpstr>
      <vt:lpstr>Arial</vt:lpstr>
      <vt:lpstr>Calibri</vt:lpstr>
      <vt:lpstr>Montserrat Semi-Bold Bold</vt:lpstr>
      <vt:lpstr>Montserrat Thin</vt:lpstr>
      <vt:lpstr>Poppins Light</vt:lpstr>
      <vt:lpstr>Montserrat Bold</vt:lpstr>
      <vt:lpstr>Montserrat</vt:lpstr>
      <vt:lpstr>Montserrat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Offres_emploi</dc:title>
  <dc:creator>Jeanne BOUCHAUD</dc:creator>
  <cp:lastModifiedBy>Jeanne BOUCHAUD</cp:lastModifiedBy>
  <cp:revision>45</cp:revision>
  <dcterms:created xsi:type="dcterms:W3CDTF">2006-08-16T00:00:00Z</dcterms:created>
  <dcterms:modified xsi:type="dcterms:W3CDTF">2025-01-30T10:52:56Z</dcterms:modified>
  <dc:identifier>DAFO6FlnQ4c</dc:identifier>
</cp:coreProperties>
</file>